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5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6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8229600" cx="14630400"/>
  <p:notesSz cx="8229600" cy="14630400"/>
  <p:embeddedFontLst>
    <p:embeddedFont>
      <p:font typeface="DM Sans Medium"/>
      <p:regular r:id="rId25"/>
      <p:bold r:id="rId26"/>
      <p:italic r:id="rId27"/>
      <p:boldItalic r:id="rId28"/>
    </p:embeddedFont>
    <p:embeddedFont>
      <p:font typeface="Inter"/>
      <p:regular r:id="rId29"/>
      <p:bold r:id="rId30"/>
      <p:italic r:id="rId31"/>
      <p:boldItalic r:id="rId32"/>
    </p:embeddedFont>
    <p:embeddedFont>
      <p:font typeface="DM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hbX+VHUzYtvE3iG/iIMxhxhrJ96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5" name="ALONSO . SOTO URBINA"/>
  <p:cmAuthor clrIdx="1" id="1" initials="" lastIdx="3" name="FRANCISCO JAVIER LOPEZ RIQUELM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Medium-bold.fntdata"/><Relationship Id="rId25" Type="http://schemas.openxmlformats.org/officeDocument/2006/relationships/font" Target="fonts/DMSansMedium-regular.fntdata"/><Relationship Id="rId28" Type="http://schemas.openxmlformats.org/officeDocument/2006/relationships/font" Target="fonts/DMSansMedium-boldItalic.fntdata"/><Relationship Id="rId27" Type="http://schemas.openxmlformats.org/officeDocument/2006/relationships/font" Target="fonts/DM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italic.fntdata"/><Relationship Id="rId30" Type="http://schemas.openxmlformats.org/officeDocument/2006/relationships/font" Target="fonts/Inter-bold.fntdata"/><Relationship Id="rId11" Type="http://schemas.openxmlformats.org/officeDocument/2006/relationships/slide" Target="slides/slide6.xml"/><Relationship Id="rId33" Type="http://schemas.openxmlformats.org/officeDocument/2006/relationships/font" Target="fonts/DMSans-regular.fntdata"/><Relationship Id="rId10" Type="http://schemas.openxmlformats.org/officeDocument/2006/relationships/slide" Target="slides/slide5.xml"/><Relationship Id="rId32" Type="http://schemas.openxmlformats.org/officeDocument/2006/relationships/font" Target="fonts/Inter-boldItalic.fntdata"/><Relationship Id="rId13" Type="http://schemas.openxmlformats.org/officeDocument/2006/relationships/slide" Target="slides/slide8.xml"/><Relationship Id="rId35" Type="http://schemas.openxmlformats.org/officeDocument/2006/relationships/font" Target="fonts/DMSans-italic.fntdata"/><Relationship Id="rId12" Type="http://schemas.openxmlformats.org/officeDocument/2006/relationships/slide" Target="slides/slide7.xml"/><Relationship Id="rId34" Type="http://schemas.openxmlformats.org/officeDocument/2006/relationships/font" Target="fonts/DMSans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DM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1-17T20:04:00.910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5-11-17T20:05:08.649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Y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5-11-17T20:05:13.534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c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5-11-17T20:05:19.471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g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2" dt="2025-11-17T21:39:36.968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z1iI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3" dt="2025-11-17T20:26:24.842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o"/>
      </p:ext>
    </p:extLst>
  </p:cm>
  <p:cm authorId="1" idx="2" dt="2025-11-17T20:26:24.842">
    <p:pos x="6000" y="0"/>
    <p:text>FRANCISCO HEROE</p:text>
    <p:extLst>
      <p:ext uri="{C676402C-5697-4E1C-873F-D02D1690AC5C}">
        <p15:threadingInfo timeZoneBias="0">
          <p15:parentCm authorId="0" idx="13"/>
        </p15:threadingInfo>
      </p:ext>
      <p:ext uri="http://customooxmlschemas.google.com/">
        <go:slidesCustomData xmlns:go="http://customooxmlschemas.google.com/" commentPostId="AAABwcoQv0U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4" dt="2025-11-17T20:26:28.839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s"/>
      </p:ext>
    </p:extLst>
  </p:cm>
  <p:cm authorId="1" idx="3" dt="2025-11-17T20:26:28.839">
    <p:pos x="6000" y="0"/>
    <p:text>FRANCISCO HEROE</p:text>
    <p:extLst>
      <p:ext uri="{C676402C-5697-4E1C-873F-D02D1690AC5C}">
        <p15:threadingInfo timeZoneBias="0">
          <p15:parentCm authorId="0" idx="14"/>
        </p15:threadingInfo>
      </p:ext>
      <p:ext uri="http://customooxmlschemas.google.com/">
        <go:slidesCustomData xmlns:go="http://customooxmlschemas.google.com/" commentPostId="AAABwcoQv0Y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5" dt="2025-11-17T20:06:02.402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Qv0M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1-17T20:04:07.702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4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5-11-17T20:04:14.051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8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5-11-17T20:04:19.456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A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5-11-17T20:04:31.396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E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5-11-19T01:01:02.442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d-J89E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5-11-17T20:04:47.229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M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5-11-17T20:04:55.575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Q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5-11-17T20:05:03.114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U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g3857a9d61a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f2a8589d1_0_3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g38f2a8589d1_0_3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8f2a8589d1_0_7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g38f2a8589d1_0_7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f2a8589d1_0_8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NOMBRE TABLAS Y RELACIONES</a:t>
            </a:r>
            <a:endParaRPr/>
          </a:p>
        </p:txBody>
      </p:sp>
      <p:sp>
        <p:nvSpPr>
          <p:cNvPr id="169" name="Google Shape;169;g38f2a8589d1_0_8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8f2a8589d1_0_8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8f2a8589d1_0_8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5ffb94d63_0_1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385ffb94d63_0_1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85ffb94d63_1_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g385ffb94d63_1_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85ffb94d63_1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g385ffb94d63_1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85ffb94d63_1_1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385ffb94d63_1_1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98bb0125c9_0_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398bb0125c9_0_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8f2a8589d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g38f2a8589d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g3857a9d61a1_0_17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57a9d61a1_0_11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demasiado</a:t>
            </a:r>
            <a:r>
              <a:rPr lang="en-US"/>
              <a:t> texto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g3857a9d61a1_0_11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57a9d61a1_0_22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demasiado texto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</p:txBody>
      </p:sp>
      <p:sp>
        <p:nvSpPr>
          <p:cNvPr id="83" name="Google Shape;83;g3857a9d61a1_0_22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57a9d61a1_0_10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3857a9d61a1_0_10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5a196f3d4_1_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3a5a196f3d4_1_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a9be8309bf_0_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3" name="Google Shape;123;g3a9be8309bf_0_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a9be8309bf_0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3a9be8309bf_0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f2a8589d1_0_5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NOMBRAR Y </a:t>
            </a:r>
            <a:r>
              <a:rPr lang="en-US"/>
              <a:t>PORQUÉ</a:t>
            </a:r>
            <a:r>
              <a:rPr lang="en-US"/>
              <a:t> LA ELEGIMOS</a:t>
            </a:r>
            <a:endParaRPr/>
          </a:p>
        </p:txBody>
      </p:sp>
      <p:sp>
        <p:nvSpPr>
          <p:cNvPr id="147" name="Google Shape;147;g38f2a8589d1_0_5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3857a9d61a1_0_84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b="0" i="0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3857a9d61a1_0_84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g3857a9d61a1_0_84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g3857a9d61a1_0_84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857a9d61a1_0_84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" name="Google Shape;19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3" name="Google Shape;23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7" name="Google Shape;27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1" name="Google Shape;31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5" name="Google Shape;35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9" name="Google Shape;39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8.xml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9.xml"/><Relationship Id="rId4" Type="http://schemas.openxmlformats.org/officeDocument/2006/relationships/image" Target="../media/image2.png"/><Relationship Id="rId5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0.xml"/><Relationship Id="rId4" Type="http://schemas.openxmlformats.org/officeDocument/2006/relationships/image" Target="../media/image2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11.xml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8.png"/><Relationship Id="rId7" Type="http://schemas.openxmlformats.org/officeDocument/2006/relationships/image" Target="../media/image17.png"/><Relationship Id="rId8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2.xml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3.xml"/><Relationship Id="rId4" Type="http://schemas.openxmlformats.org/officeDocument/2006/relationships/image" Target="../media/image2.png"/><Relationship Id="rId5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14.xml"/><Relationship Id="rId4" Type="http://schemas.openxmlformats.org/officeDocument/2006/relationships/image" Target="../media/image18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15.xml"/><Relationship Id="rId4" Type="http://schemas.openxmlformats.org/officeDocument/2006/relationships/image" Target="../media/image18.png"/><Relationship Id="rId5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6.xml"/><Relationship Id="rId4" Type="http://schemas.openxmlformats.org/officeDocument/2006/relationships/image" Target="../media/image21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6.jp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10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4.xml"/><Relationship Id="rId4" Type="http://schemas.openxmlformats.org/officeDocument/2006/relationships/image" Target="../media/image22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5.xml"/><Relationship Id="rId4" Type="http://schemas.openxmlformats.org/officeDocument/2006/relationships/image" Target="../media/image22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6.xml"/><Relationship Id="rId4" Type="http://schemas.openxmlformats.org/officeDocument/2006/relationships/image" Target="../media/image22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7.xml"/><Relationship Id="rId4" Type="http://schemas.openxmlformats.org/officeDocument/2006/relationships/image" Target="../media/image1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282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b="0" i="0" lang="en-US" sz="133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b="0" i="0" sz="13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g3857a9d61a1_0_118" title="Gemini_Generated_Image_ejr8woejr8woejr8.png"/>
          <p:cNvPicPr preferRelativeResize="0"/>
          <p:nvPr/>
        </p:nvPicPr>
        <p:blipFill rotWithShape="1">
          <a:blip r:embed="rId4">
            <a:alphaModFix/>
          </a:blip>
          <a:srcRect b="7815" l="26155" r="0" t="0"/>
          <a:stretch/>
        </p:blipFill>
        <p:spPr>
          <a:xfrm>
            <a:off x="-9825" y="33175"/>
            <a:ext cx="5506075" cy="8196426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" name="Google Shape;48;g3857a9d61a1_0_118"/>
          <p:cNvSpPr/>
          <p:nvPr/>
        </p:nvSpPr>
        <p:spPr>
          <a:xfrm>
            <a:off x="1614175" y="119075"/>
            <a:ext cx="2166900" cy="64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" name="Google Shape;49;g3857a9d61a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59750" y="167050"/>
            <a:ext cx="2166925" cy="5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3857a9d61a1_0_118"/>
          <p:cNvSpPr/>
          <p:nvPr/>
        </p:nvSpPr>
        <p:spPr>
          <a:xfrm>
            <a:off x="655225" y="2518725"/>
            <a:ext cx="2259900" cy="31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3857a9d61a1_0_118"/>
          <p:cNvSpPr/>
          <p:nvPr/>
        </p:nvSpPr>
        <p:spPr>
          <a:xfrm>
            <a:off x="683650" y="5929977"/>
            <a:ext cx="2166900" cy="64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8f2a8589d1_0_31"/>
          <p:cNvSpPr/>
          <p:nvPr/>
        </p:nvSpPr>
        <p:spPr>
          <a:xfrm>
            <a:off x="5617650" y="210200"/>
            <a:ext cx="33951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lang="en-US" sz="35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Cronograma</a:t>
            </a:r>
            <a:endParaRPr b="1" i="0" sz="3550" u="none" cap="none" strike="noStrike">
              <a:solidFill>
                <a:srgbClr val="000000"/>
              </a:solidFill>
            </a:endParaRPr>
          </a:p>
        </p:txBody>
      </p:sp>
      <p:pic>
        <p:nvPicPr>
          <p:cNvPr id="158" name="Google Shape;158;g38f2a8589d1_0_3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38f2a8589d1_0_31" title="CRONOGRAMA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562066"/>
            <a:ext cx="14630400" cy="6329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8f2a8589d1_0_71"/>
          <p:cNvSpPr/>
          <p:nvPr/>
        </p:nvSpPr>
        <p:spPr>
          <a:xfrm>
            <a:off x="5809499" y="4450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Arquitectura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g38f2a8589d1_0_7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38f2a8589d1_0_71" title="optimeal_arc2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31425"/>
            <a:ext cx="14325599" cy="446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8f2a8589d1_0_83"/>
          <p:cNvSpPr/>
          <p:nvPr/>
        </p:nvSpPr>
        <p:spPr>
          <a:xfrm>
            <a:off x="5647575" y="3203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Modelo de datos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38f2a8589d1_0_8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g38f2a8589d1_0_83" title="DUOC_PRACTICA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6425" y="1057677"/>
            <a:ext cx="11737549" cy="687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f2a8589d1_0_88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g38f2a8589d1_0_88"/>
          <p:cNvGrpSpPr/>
          <p:nvPr/>
        </p:nvGrpSpPr>
        <p:grpSpPr>
          <a:xfrm>
            <a:off x="1172375" y="1279838"/>
            <a:ext cx="2870100" cy="2905200"/>
            <a:chOff x="1134975" y="2662200"/>
            <a:chExt cx="2870100" cy="2905200"/>
          </a:xfrm>
        </p:grpSpPr>
        <p:sp>
          <p:nvSpPr>
            <p:cNvPr id="180" name="Google Shape;180;g38f2a8589d1_0_88"/>
            <p:cNvSpPr/>
            <p:nvPr/>
          </p:nvSpPr>
          <p:spPr>
            <a:xfrm>
              <a:off x="1134975" y="2662200"/>
              <a:ext cx="2870100" cy="2905200"/>
            </a:xfrm>
            <a:prstGeom prst="ellipse">
              <a:avLst/>
            </a:prstGeom>
            <a:solidFill>
              <a:srgbClr val="D9EAD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1" name="Google Shape;181;g38f2a8589d1_0_88" title="Google-flutter-logo.png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9901" y="3720162"/>
              <a:ext cx="2765375" cy="789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2" name="Google Shape;182;g38f2a8589d1_0_88"/>
          <p:cNvGrpSpPr/>
          <p:nvPr/>
        </p:nvGrpSpPr>
        <p:grpSpPr>
          <a:xfrm>
            <a:off x="6154600" y="1279838"/>
            <a:ext cx="2870100" cy="2905200"/>
            <a:chOff x="3269975" y="3998038"/>
            <a:chExt cx="2870100" cy="2905200"/>
          </a:xfrm>
        </p:grpSpPr>
        <p:sp>
          <p:nvSpPr>
            <p:cNvPr id="183" name="Google Shape;183;g38f2a8589d1_0_88"/>
            <p:cNvSpPr/>
            <p:nvPr/>
          </p:nvSpPr>
          <p:spPr>
            <a:xfrm>
              <a:off x="3269975" y="3998038"/>
              <a:ext cx="2870100" cy="2905200"/>
            </a:xfrm>
            <a:prstGeom prst="ellipse">
              <a:avLst/>
            </a:prstGeom>
            <a:solidFill>
              <a:srgbClr val="D0E0E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4" name="Google Shape;184;g38f2a8589d1_0_88" title="node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492074" y="4558876"/>
              <a:ext cx="2425901" cy="1653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5" name="Google Shape;185;g38f2a8589d1_0_88"/>
          <p:cNvGrpSpPr/>
          <p:nvPr/>
        </p:nvGrpSpPr>
        <p:grpSpPr>
          <a:xfrm>
            <a:off x="10778575" y="1279838"/>
            <a:ext cx="2870100" cy="2905200"/>
            <a:chOff x="4943050" y="5444463"/>
            <a:chExt cx="2870100" cy="2905200"/>
          </a:xfrm>
        </p:grpSpPr>
        <p:sp>
          <p:nvSpPr>
            <p:cNvPr id="186" name="Google Shape;186;g38f2a8589d1_0_88"/>
            <p:cNvSpPr/>
            <p:nvPr/>
          </p:nvSpPr>
          <p:spPr>
            <a:xfrm>
              <a:off x="4943050" y="5444463"/>
              <a:ext cx="2870100" cy="2905200"/>
            </a:xfrm>
            <a:prstGeom prst="ellipse">
              <a:avLst/>
            </a:prstGeom>
            <a:solidFill>
              <a:srgbClr val="EAD1DC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7" name="Google Shape;187;g38f2a8589d1_0_88"/>
            <p:cNvGrpSpPr/>
            <p:nvPr/>
          </p:nvGrpSpPr>
          <p:grpSpPr>
            <a:xfrm>
              <a:off x="5294593" y="5947370"/>
              <a:ext cx="2167006" cy="1899416"/>
              <a:chOff x="8269750" y="1466825"/>
              <a:chExt cx="3405101" cy="2984626"/>
            </a:xfrm>
          </p:grpSpPr>
          <p:pic>
            <p:nvPicPr>
              <p:cNvPr id="188" name="Google Shape;188;g38f2a8589d1_0_88" title="ocr.png"/>
              <p:cNvPicPr preferRelativeResize="0"/>
              <p:nvPr/>
            </p:nvPicPr>
            <p:blipFill rotWithShape="1">
              <a:blip r:embed="rId6">
                <a:alphaModFix/>
              </a:blip>
              <a:srcRect b="17527" l="6325" r="6403" t="17599"/>
              <a:stretch/>
            </p:blipFill>
            <p:spPr>
              <a:xfrm>
                <a:off x="8269750" y="1466825"/>
                <a:ext cx="3405101" cy="25312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9" name="Google Shape;189;g38f2a8589d1_0_88" title="Python-Symbol_0.png"/>
              <p:cNvPicPr preferRelativeResize="0"/>
              <p:nvPr/>
            </p:nvPicPr>
            <p:blipFill rotWithShape="1">
              <a:blip r:embed="rId7">
                <a:alphaModFix/>
              </a:blip>
              <a:srcRect b="0" l="25869" r="21206" t="0"/>
              <a:stretch/>
            </p:blipFill>
            <p:spPr>
              <a:xfrm>
                <a:off x="9350350" y="3129375"/>
                <a:ext cx="1243899" cy="13220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0" name="Google Shape;190;g38f2a8589d1_0_88"/>
          <p:cNvSpPr/>
          <p:nvPr/>
        </p:nvSpPr>
        <p:spPr>
          <a:xfrm>
            <a:off x="10675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 principal para el desarrollo de la aplicación móvil. Permite crear una interfaz moderna y multiplataforma.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8f2a8589d1_0_88"/>
          <p:cNvSpPr/>
          <p:nvPr/>
        </p:nvSpPr>
        <p:spPr>
          <a:xfrm>
            <a:off x="106737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del modelo de reconocimiento óptico de caracteres para leer etiquetas nutricionales desde imágenes.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8f2a8589d1_0_88"/>
          <p:cNvSpPr/>
          <p:nvPr/>
        </p:nvSpPr>
        <p:spPr>
          <a:xfrm>
            <a:off x="6049750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API que conecta la app con la base de datos y gestiona las solicitudes del sistema.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g38f2a8589d1_0_88" title="Gemini_Generated_Image_4hy31t4hy31t4hy3-removebg-preview.pn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5ffb94d63_0_10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385ffb94d63_0_10"/>
          <p:cNvSpPr/>
          <p:nvPr/>
        </p:nvSpPr>
        <p:spPr>
          <a:xfrm>
            <a:off x="3048050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0" name="Google Shape;200;g385ffb94d63_0_10"/>
          <p:cNvGrpSpPr/>
          <p:nvPr/>
        </p:nvGrpSpPr>
        <p:grpSpPr>
          <a:xfrm>
            <a:off x="3433850" y="1392025"/>
            <a:ext cx="2098498" cy="1999600"/>
            <a:chOff x="1538550" y="1404475"/>
            <a:chExt cx="2098498" cy="1999600"/>
          </a:xfrm>
        </p:grpSpPr>
        <p:pic>
          <p:nvPicPr>
            <p:cNvPr id="201" name="Google Shape;201;g385ffb94d63_0_10" title="68d2b618998b907a5c5bddf8_68ce86eccf3842139fe4d2a9_68bdc660006d8cbc9cbcde1b_68949bb09386c1399580de96_66a47686d17c50595ab25075_AD_4nXef8kg1j8Ne3QwQ5VMAVaubMxxFEPvv4gFeYFtVv3S9OQtr9DUgSicnoU2ONDCCwi0wdX7z9So0gE1lLnsvAfzDtGfXYLhsJ.png"/>
            <p:cNvPicPr preferRelativeResize="0"/>
            <p:nvPr/>
          </p:nvPicPr>
          <p:blipFill rotWithShape="1">
            <a:blip r:embed="rId4">
              <a:alphaModFix/>
            </a:blip>
            <a:srcRect b="3175" l="7083" r="4246" t="8115"/>
            <a:stretch/>
          </p:blipFill>
          <p:spPr>
            <a:xfrm>
              <a:off x="1538550" y="1404475"/>
              <a:ext cx="1995074" cy="199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2" name="Google Shape;202;g385ffb94d63_0_10" title="1_pnSzmFJRCJztS7tkSJXYuQ-removebg-preview.png"/>
            <p:cNvPicPr preferRelativeResize="0"/>
            <p:nvPr/>
          </p:nvPicPr>
          <p:blipFill rotWithShape="1">
            <a:blip r:embed="rId5">
              <a:alphaModFix/>
            </a:blip>
            <a:srcRect b="0" l="0" r="74695" t="0"/>
            <a:stretch/>
          </p:blipFill>
          <p:spPr>
            <a:xfrm>
              <a:off x="2984973" y="2346850"/>
              <a:ext cx="652075" cy="620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3" name="Google Shape;203;g385ffb94d63_0_10"/>
          <p:cNvSpPr/>
          <p:nvPr/>
        </p:nvSpPr>
        <p:spPr>
          <a:xfrm>
            <a:off x="8200525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g385ffb94d63_0_10" title="Google-Cloud-Platform-GCP-Logo.png"/>
          <p:cNvPicPr preferRelativeResize="0"/>
          <p:nvPr/>
        </p:nvPicPr>
        <p:blipFill rotWithShape="1">
          <a:blip r:embed="rId6">
            <a:alphaModFix/>
          </a:blip>
          <a:srcRect b="7895" l="7961" r="7044" t="11663"/>
          <a:stretch/>
        </p:blipFill>
        <p:spPr>
          <a:xfrm>
            <a:off x="8385100" y="1639375"/>
            <a:ext cx="2500950" cy="14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385ffb94d63_0_10"/>
          <p:cNvSpPr/>
          <p:nvPr/>
        </p:nvSpPr>
        <p:spPr>
          <a:xfrm>
            <a:off x="2838350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relacional usada para almacenar información de usuarios.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385ffb94d63_0_10"/>
          <p:cNvSpPr/>
          <p:nvPr/>
        </p:nvSpPr>
        <p:spPr>
          <a:xfrm>
            <a:off x="8095675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Entorno en la nube utilizado para desplegar y mantener los servicios del proyecto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g385ffb94d63_0_10" title="Gemini_Generated_Image_4hy31t4hy31t4hy3-removebg-preview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85ffb94d63_1_3"/>
          <p:cNvSpPr/>
          <p:nvPr/>
        </p:nvSpPr>
        <p:spPr>
          <a:xfrm>
            <a:off x="2568600" y="324295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DEMOSTRACIÓN DEL RESULTADO DEL PROYECTO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3" name="Google Shape;213;g385ffb94d63_1_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85ffb94d63_1_16"/>
          <p:cNvSpPr/>
          <p:nvPr/>
        </p:nvSpPr>
        <p:spPr>
          <a:xfrm>
            <a:off x="6667498" y="1078000"/>
            <a:ext cx="74730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b="1" lang="en-US" sz="3600">
                <a:solidFill>
                  <a:schemeClr val="dk1"/>
                </a:solidFill>
              </a:rPr>
              <a:t>esultados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9" name="Google Shape;219;g385ffb94d63_1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385ffb94d63_1_16" title="Gemini_Generated_Image_r0q3sqr0q3sqr0q3.png"/>
          <p:cNvPicPr preferRelativeResize="0"/>
          <p:nvPr/>
        </p:nvPicPr>
        <p:blipFill rotWithShape="1">
          <a:blip r:embed="rId5">
            <a:alphaModFix/>
          </a:blip>
          <a:srcRect b="10527" l="0" r="0" t="5318"/>
          <a:stretch/>
        </p:blipFill>
        <p:spPr>
          <a:xfrm>
            <a:off x="0" y="0"/>
            <a:ext cx="6519433" cy="82295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1" name="Google Shape;221;g385ffb94d63_1_16"/>
          <p:cNvSpPr txBox="1"/>
          <p:nvPr/>
        </p:nvSpPr>
        <p:spPr>
          <a:xfrm>
            <a:off x="7423875" y="2231950"/>
            <a:ext cx="65712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Catálogo real cargado</a:t>
            </a:r>
            <a:r>
              <a:rPr lang="en-US" sz="1500">
                <a:solidFill>
                  <a:schemeClr val="dk1"/>
                </a:solidFill>
              </a:rPr>
              <a:t>: Alimentamos la BD con lácteos del mercado actual, normalizando nutrientes y unidades para el ranking.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Implementar</a:t>
            </a:r>
            <a:r>
              <a:rPr b="1" lang="en-US" sz="1500">
                <a:solidFill>
                  <a:schemeClr val="dk1"/>
                </a:solidFill>
              </a:rPr>
              <a:t> OCR: </a:t>
            </a:r>
            <a:r>
              <a:rPr lang="en-US" sz="1500">
                <a:solidFill>
                  <a:schemeClr val="dk1"/>
                </a:solidFill>
              </a:rPr>
              <a:t>Se </a:t>
            </a:r>
            <a:r>
              <a:rPr lang="en-US" sz="1500">
                <a:solidFill>
                  <a:schemeClr val="dk1"/>
                </a:solidFill>
              </a:rPr>
              <a:t>logró</a:t>
            </a:r>
            <a:r>
              <a:rPr lang="en-US" sz="1500">
                <a:solidFill>
                  <a:schemeClr val="dk1"/>
                </a:solidFill>
              </a:rPr>
              <a:t> implementar la lectura por medio del OCR para evitar la digitación manual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US" sz="1500">
                <a:solidFill>
                  <a:schemeClr val="dk1"/>
                </a:solidFill>
              </a:rPr>
              <a:t>Adopción de tecnologías nuevas: </a:t>
            </a:r>
            <a:r>
              <a:rPr lang="en-US" sz="1500">
                <a:solidFill>
                  <a:schemeClr val="dk1"/>
                </a:solidFill>
              </a:rPr>
              <a:t>Se lograron implementar </a:t>
            </a:r>
            <a:r>
              <a:rPr lang="en-US" sz="1500">
                <a:solidFill>
                  <a:schemeClr val="dk1"/>
                </a:solidFill>
              </a:rPr>
              <a:t>tecnologías</a:t>
            </a:r>
            <a:r>
              <a:rPr lang="en-US" sz="1500">
                <a:solidFill>
                  <a:schemeClr val="dk1"/>
                </a:solidFill>
              </a:rPr>
              <a:t> que no </a:t>
            </a:r>
            <a:r>
              <a:rPr lang="en-US" sz="1500">
                <a:solidFill>
                  <a:schemeClr val="dk1"/>
                </a:solidFill>
              </a:rPr>
              <a:t>habíamos</a:t>
            </a:r>
            <a:r>
              <a:rPr lang="en-US" sz="1500">
                <a:solidFill>
                  <a:schemeClr val="dk1"/>
                </a:solidFill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utilizado</a:t>
            </a:r>
            <a:r>
              <a:rPr lang="en-US" sz="1500">
                <a:solidFill>
                  <a:schemeClr val="dk1"/>
                </a:solidFill>
              </a:rPr>
              <a:t> antes como Supabase/PostgreSQL, Flutter + Provider y servicios en GCP/Cloud Run para el OCR y la API</a:t>
            </a:r>
            <a:endParaRPr sz="15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Trabajo colaborativo con reparto de tareas:</a:t>
            </a:r>
            <a:r>
              <a:rPr lang="en-US" sz="1500">
                <a:solidFill>
                  <a:schemeClr val="dk1"/>
                </a:solidFill>
              </a:rPr>
              <a:t> Se </a:t>
            </a:r>
            <a:r>
              <a:rPr lang="en-US" sz="1500">
                <a:solidFill>
                  <a:schemeClr val="dk1"/>
                </a:solidFill>
              </a:rPr>
              <a:t>logró</a:t>
            </a:r>
            <a:r>
              <a:rPr lang="en-US" sz="1500">
                <a:solidFill>
                  <a:schemeClr val="dk1"/>
                </a:solidFill>
              </a:rPr>
              <a:t> repartir las tareas sin generar problemas en las entregas comprometidas. 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85ffb94d63_1_1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3600">
                <a:solidFill>
                  <a:schemeClr val="dk1"/>
                </a:solidFill>
              </a:rPr>
              <a:t>bstaculos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27" name="Google Shape;227;g385ffb94d63_1_11" title="problem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8" name="Google Shape;228;g385ffb94d63_1_11"/>
          <p:cNvSpPr txBox="1"/>
          <p:nvPr/>
        </p:nvSpPr>
        <p:spPr>
          <a:xfrm>
            <a:off x="7423875" y="2231950"/>
            <a:ext cx="6571200" cy="4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Reconocimiento de texto (OCR) impreciso</a:t>
            </a:r>
            <a:r>
              <a:rPr b="1" i="0" lang="en-US" sz="1500" u="none" cap="none" strike="noStrike">
                <a:solidFill>
                  <a:schemeClr val="dk1"/>
                </a:solidFill>
              </a:rPr>
              <a:t>:</a:t>
            </a:r>
            <a:r>
              <a:rPr b="1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Dificultad en el uso de OCR debido a las </a:t>
            </a:r>
            <a:r>
              <a:rPr lang="en-US" sz="1500">
                <a:solidFill>
                  <a:schemeClr val="dk1"/>
                </a:solidFill>
              </a:rPr>
              <a:t>tipografías</a:t>
            </a:r>
            <a:r>
              <a:rPr lang="en-US" sz="1500">
                <a:solidFill>
                  <a:schemeClr val="dk1"/>
                </a:solidFill>
              </a:rPr>
              <a:t>, brillo y fotos inclinadas, solucionado con un pre-proceso de </a:t>
            </a:r>
            <a:r>
              <a:rPr lang="en-US" sz="1500">
                <a:solidFill>
                  <a:schemeClr val="dk1"/>
                </a:solidFill>
              </a:rPr>
              <a:t>imagen</a:t>
            </a:r>
            <a:r>
              <a:rPr lang="en-US" sz="1500">
                <a:solidFill>
                  <a:schemeClr val="dk1"/>
                </a:solidFill>
              </a:rPr>
              <a:t> (recorte, enderezado, aumento contraste)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Lectura de las unidades de medidas en porciones</a:t>
            </a:r>
            <a:r>
              <a:rPr b="1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Normalización convirtiendo </a:t>
            </a:r>
            <a:r>
              <a:rPr lang="en-US" sz="1500">
                <a:solidFill>
                  <a:schemeClr val="dk1"/>
                </a:solidFill>
              </a:rPr>
              <a:t>unidades</a:t>
            </a:r>
            <a:r>
              <a:rPr lang="en-US" sz="1500">
                <a:solidFill>
                  <a:schemeClr val="dk1"/>
                </a:solidFill>
              </a:rPr>
              <a:t> en base de 100 grs y </a:t>
            </a:r>
            <a:r>
              <a:rPr lang="en-US" sz="1500">
                <a:solidFill>
                  <a:schemeClr val="dk1"/>
                </a:solidFill>
              </a:rPr>
              <a:t>100 ml</a:t>
            </a:r>
            <a:r>
              <a:rPr lang="en-US" sz="1500">
                <a:solidFill>
                  <a:schemeClr val="dk1"/>
                </a:solidFill>
              </a:rPr>
              <a:t> calculando por </a:t>
            </a:r>
            <a:r>
              <a:rPr lang="en-US" sz="1500">
                <a:solidFill>
                  <a:schemeClr val="dk1"/>
                </a:solidFill>
              </a:rPr>
              <a:t>porción</a:t>
            </a:r>
            <a:b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Falta de una base de datos pública con productos chilenos:</a:t>
            </a: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Semilla propia de lácteos, carga en Supabase y proceso de deduplicación 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Despliegue en GCP: </a:t>
            </a:r>
            <a:r>
              <a:rPr lang="en-US" sz="1500">
                <a:solidFill>
                  <a:schemeClr val="dk1"/>
                </a:solidFill>
              </a:rPr>
              <a:t>Containerización en Cloud Run</a:t>
            </a:r>
            <a:r>
              <a:rPr lang="en-US" sz="1500">
                <a:solidFill>
                  <a:schemeClr val="dk1"/>
                </a:solidFill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con Docker multi-stage y .dockerignore; variables por Secret Manager; una instancia mínima en demo para evitar latencia</a:t>
            </a:r>
            <a:b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Modelo OCR pesado para ocuparlo en cliente</a:t>
            </a:r>
            <a:r>
              <a:rPr b="1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500">
                <a:solidFill>
                  <a:schemeClr val="dk1"/>
                </a:solidFill>
              </a:rPr>
              <a:t>Movimos el OCR a microservicio en Cloud Run (HTTP), dejando la app liviana</a:t>
            </a:r>
            <a:br>
              <a:rPr lang="en-US" sz="1500">
                <a:solidFill>
                  <a:schemeClr val="dk1"/>
                </a:solidFill>
              </a:rPr>
            </a:b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g385ffb94d63_1_11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98bb0125c9_0_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</a:rPr>
              <a:t>Proyecciones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35" name="Google Shape;235;g398bb0125c9_0_1" title="problem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6" name="Google Shape;236;g398bb0125c9_0_1"/>
          <p:cNvSpPr txBox="1"/>
          <p:nvPr/>
        </p:nvSpPr>
        <p:spPr>
          <a:xfrm>
            <a:off x="7423875" y="2231950"/>
            <a:ext cx="6571200" cy="30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Escaneo integral: </a:t>
            </a:r>
            <a:r>
              <a:rPr lang="en-US" sz="1500">
                <a:solidFill>
                  <a:schemeClr val="dk1"/>
                </a:solidFill>
              </a:rPr>
              <a:t>La app indentificara, en un solo paso, marca, variedad, tamaño, mensajes del envase y código de barras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Lectura de ingredientes:</a:t>
            </a:r>
            <a:r>
              <a:rPr lang="en-US" sz="1500">
                <a:solidFill>
                  <a:schemeClr val="dk1"/>
                </a:solidFill>
              </a:rPr>
              <a:t> Aviso inmediato de “apto/no apto” para celíacos y otras alergias comunes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Ampliación del catálogo:</a:t>
            </a:r>
            <a:r>
              <a:rPr lang="en-US" sz="1500">
                <a:solidFill>
                  <a:schemeClr val="dk1"/>
                </a:solidFill>
              </a:rPr>
              <a:t> incorporar nuevas categorías (bebidas, snacks, panes, etc.) con más productos reales del mercado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Integraciones externas:</a:t>
            </a:r>
            <a:r>
              <a:rPr lang="en-US" sz="1500">
                <a:solidFill>
                  <a:schemeClr val="dk1"/>
                </a:solidFill>
              </a:rPr>
              <a:t> Disponibilizar la recomendación en tiendas, gimnasios y consultas de nutrición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1" lang="en-US" sz="1500">
                <a:solidFill>
                  <a:schemeClr val="dk1"/>
                </a:solidFill>
              </a:rPr>
              <a:t>Campañas con empresas:</a:t>
            </a:r>
            <a:r>
              <a:rPr lang="en-US" sz="1500">
                <a:solidFill>
                  <a:schemeClr val="dk1"/>
                </a:solidFill>
              </a:rPr>
              <a:t> Recibir catálogos oficiales para cargar productos a la base y ofrecer opciones patrocinadas separadas del ranking principal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g398bb0125c9_0_1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8f2a8589d1_0_118"/>
          <p:cNvSpPr/>
          <p:nvPr/>
        </p:nvSpPr>
        <p:spPr>
          <a:xfrm>
            <a:off x="6280200" y="3831300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4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Preguntas de la comisión</a:t>
            </a:r>
            <a:endParaRPr b="1" i="0" sz="4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43" name="Google Shape;243;g38f2a8589d1_0_118" title="lss.png"/>
          <p:cNvPicPr preferRelativeResize="0"/>
          <p:nvPr/>
        </p:nvPicPr>
        <p:blipFill rotWithShape="1">
          <a:blip r:embed="rId4">
            <a:alphaModFix/>
          </a:blip>
          <a:srcRect b="9395" l="0" r="0" t="0"/>
          <a:stretch/>
        </p:blipFill>
        <p:spPr>
          <a:xfrm>
            <a:off x="0" y="0"/>
            <a:ext cx="6055400" cy="8229599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4" name="Google Shape;244;g38f2a8589d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03213" y="6486789"/>
            <a:ext cx="1448975" cy="4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38f2a8589d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Programador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3857a9d61a1_0_172"/>
          <p:cNvSpPr/>
          <p:nvPr/>
        </p:nvSpPr>
        <p:spPr>
          <a:xfrm>
            <a:off x="5157311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Analista de requerimientos y arquitectura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Líder de análisis y diseño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Coordinador de pruebas y gestión del proyecto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Lider de pruebas y coordinación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3857a9d61a1_0_172"/>
          <p:cNvSpPr/>
          <p:nvPr/>
        </p:nvSpPr>
        <p:spPr>
          <a:xfrm>
            <a:off x="5741100" y="569425"/>
            <a:ext cx="3148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b="1" i="0" lang="en-US" sz="31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Nuestro Equipo</a:t>
            </a:r>
            <a:endParaRPr b="1" i="0" sz="3150" u="none" cap="none" strike="noStrike">
              <a:solidFill>
                <a:srgbClr val="000000"/>
              </a:solidFill>
            </a:endParaRPr>
          </a:p>
        </p:txBody>
      </p:sp>
      <p:pic>
        <p:nvPicPr>
          <p:cNvPr id="66" name="Google Shape;66;g3857a9d61a1_0_172"/>
          <p:cNvPicPr preferRelativeResize="0"/>
          <p:nvPr/>
        </p:nvPicPr>
        <p:blipFill rotWithShape="1">
          <a:blip r:embed="rId4">
            <a:alphaModFix/>
          </a:blip>
          <a:srcRect b="0" l="26783" r="22536" t="0"/>
          <a:stretch/>
        </p:blipFill>
        <p:spPr>
          <a:xfrm>
            <a:off x="5127363" y="1703025"/>
            <a:ext cx="4375674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g3857a9d61a1_0_1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g3857a9d61a1_0_1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3857a9d61a1_0_172" title="Gemini_Generated_Image_4hy31t4hy31t4hy3-removebg-preview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57a9d61a1_0_112"/>
          <p:cNvSpPr/>
          <p:nvPr/>
        </p:nvSpPr>
        <p:spPr>
          <a:xfrm>
            <a:off x="7510590" y="93343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857a9d61a1_0_112"/>
          <p:cNvSpPr/>
          <p:nvPr/>
        </p:nvSpPr>
        <p:spPr>
          <a:xfrm>
            <a:off x="6756450" y="2199110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3857a9d61a1_0_112"/>
          <p:cNvSpPr/>
          <p:nvPr/>
        </p:nvSpPr>
        <p:spPr>
          <a:xfrm>
            <a:off x="6756450" y="2199110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3857a9d61a1_0_112"/>
          <p:cNvSpPr/>
          <p:nvPr/>
        </p:nvSpPr>
        <p:spPr>
          <a:xfrm>
            <a:off x="8926302" y="2429900"/>
            <a:ext cx="3153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1" i="0" lang="en-US" sz="26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Situación actual</a:t>
            </a:r>
            <a:endParaRPr b="1" i="0" sz="2650" u="none" cap="none" strike="noStrike">
              <a:solidFill>
                <a:srgbClr val="000000"/>
              </a:solidFill>
            </a:endParaRPr>
          </a:p>
        </p:txBody>
      </p:sp>
      <p:sp>
        <p:nvSpPr>
          <p:cNvPr id="78" name="Google Shape;78;g3857a9d61a1_0_112"/>
          <p:cNvSpPr/>
          <p:nvPr/>
        </p:nvSpPr>
        <p:spPr>
          <a:xfrm>
            <a:off x="6998250" y="3108275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Etiquetas complejas: 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Información nutricional difícil de interpretar.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Comparación lenta: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Elegir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entre productos similares exige tiempo y paciencia.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Desición sesgada: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Se compra por precio/promo/envase, no por valor nutricional.</a:t>
            </a: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20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9" name="Google Shape;79;g3857a9d61a1_0_112" title="Gemini_Generated_Image_ev5je1ev5je1ev5j.png"/>
          <p:cNvPicPr preferRelativeResize="0"/>
          <p:nvPr/>
        </p:nvPicPr>
        <p:blipFill rotWithShape="1">
          <a:blip r:embed="rId4">
            <a:alphaModFix/>
          </a:blip>
          <a:srcRect b="0" l="7714" r="3914" t="0"/>
          <a:stretch/>
        </p:blipFill>
        <p:spPr>
          <a:xfrm>
            <a:off x="0" y="0"/>
            <a:ext cx="6140701" cy="8229599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g3857a9d61a1_0_112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57a9d61a1_0_225"/>
          <p:cNvSpPr/>
          <p:nvPr/>
        </p:nvSpPr>
        <p:spPr>
          <a:xfrm>
            <a:off x="7976576" y="1034375"/>
            <a:ext cx="5265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Propuesta de Solución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857a9d61a1_0_225"/>
          <p:cNvSpPr/>
          <p:nvPr/>
        </p:nvSpPr>
        <p:spPr>
          <a:xfrm>
            <a:off x="6830864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857a9d61a1_0_225"/>
          <p:cNvSpPr/>
          <p:nvPr/>
        </p:nvSpPr>
        <p:spPr>
          <a:xfrm>
            <a:off x="6830864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857a9d61a1_0_225"/>
          <p:cNvSpPr/>
          <p:nvPr/>
        </p:nvSpPr>
        <p:spPr>
          <a:xfrm>
            <a:off x="7072675" y="3107675"/>
            <a:ext cx="7072800" cy="3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Escanear </a:t>
            </a:r>
            <a:r>
              <a:rPr lang="en-US" sz="2400"/>
              <a:t>etiquetas con el celular (OCR)</a:t>
            </a:r>
            <a:endParaRPr sz="2400"/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Interpretar </a:t>
            </a:r>
            <a:r>
              <a:rPr lang="en-US" sz="2400"/>
              <a:t>al instante los datos nutricionales</a:t>
            </a:r>
            <a:endParaRPr sz="2400"/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Rankear </a:t>
            </a:r>
            <a:r>
              <a:rPr lang="en-US" sz="2400"/>
              <a:t>alternativas por categoría para decidir rápido y saludable.</a:t>
            </a:r>
            <a:endParaRPr sz="2400"/>
          </a:p>
        </p:txBody>
      </p:sp>
      <p:grpSp>
        <p:nvGrpSpPr>
          <p:cNvPr id="89" name="Google Shape;89;g3857a9d61a1_0_225"/>
          <p:cNvGrpSpPr/>
          <p:nvPr/>
        </p:nvGrpSpPr>
        <p:grpSpPr>
          <a:xfrm>
            <a:off x="-34425" y="0"/>
            <a:ext cx="6140417" cy="8229599"/>
            <a:chOff x="0" y="0"/>
            <a:chExt cx="5868136" cy="8229599"/>
          </a:xfrm>
        </p:grpSpPr>
        <p:pic>
          <p:nvPicPr>
            <p:cNvPr id="90" name="Google Shape;90;g3857a9d61a1_0_225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91" name="Google Shape;91;g3857a9d61a1_0_225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2" name="Google Shape;92;g3857a9d61a1_0_22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57a9d61a1_0_10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98" name="Google Shape;98;g3857a9d61a1_0_106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99" name="Google Shape;99;g3857a9d61a1_0_10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857a9d61a1_0_10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3857a9d61a1_0_106"/>
            <p:cNvSpPr/>
            <p:nvPr/>
          </p:nvSpPr>
          <p:spPr>
            <a:xfrm>
              <a:off x="8350560" y="2011409"/>
              <a:ext cx="34023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452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650"/>
                <a:buFont typeface="DM Sans Medium"/>
                <a:buNone/>
              </a:pPr>
              <a:r>
                <a:rPr b="0" i="0" lang="en-US" sz="2650" u="none" cap="none" strike="noStrike">
                  <a:solidFill>
                    <a:schemeClr val="dk1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Objetivo General</a:t>
              </a:r>
              <a:endParaRPr b="0" i="0" sz="26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3857a9d61a1_0_106"/>
            <p:cNvSpPr/>
            <p:nvPr/>
          </p:nvSpPr>
          <p:spPr>
            <a:xfrm>
              <a:off x="6445100" y="2436788"/>
              <a:ext cx="7325700" cy="475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3810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Facilitar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la comprensión de la información nutricional de los productos.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10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Permitir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comparar alternativas de forma rápida y sencilla.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1000" lvl="0" marL="45720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Promover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decisiones de compra más saludables basadas en el valor nutricional.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CCCCCC"/>
                </a:buClr>
                <a:buSzPts val="1750"/>
                <a:buFont typeface="Inter"/>
                <a:buNone/>
              </a:pPr>
              <a:r>
                <a:t/>
              </a:r>
              <a:endParaRPr b="0" i="0" sz="175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3" name="Google Shape;103;g3857a9d61a1_0_106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04" name="Google Shape;104;g3857a9d61a1_0_106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05" name="Google Shape;105;g3857a9d61a1_0_106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" name="Google Shape;106;g3857a9d61a1_0_106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5a196f3d4_1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12" name="Google Shape;112;g3a5a196f3d4_1_0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13" name="Google Shape;113;g3a5a196f3d4_1_0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3a5a196f3d4_1_0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3a5a196f3d4_1_0"/>
            <p:cNvSpPr/>
            <p:nvPr/>
          </p:nvSpPr>
          <p:spPr>
            <a:xfrm>
              <a:off x="8406810" y="2011409"/>
              <a:ext cx="34023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452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650"/>
                <a:buFont typeface="DM Sans Medium"/>
                <a:buNone/>
              </a:pPr>
              <a:r>
                <a:rPr b="0" i="0" lang="en-US" sz="2650" u="none" cap="none" strike="noStrike">
                  <a:solidFill>
                    <a:schemeClr val="dk1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Objetivo </a:t>
              </a:r>
              <a:r>
                <a:rPr lang="en-US" sz="2650">
                  <a:solidFill>
                    <a:schemeClr val="dk1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Especificos </a:t>
              </a:r>
              <a:endParaRPr b="0" i="0" sz="26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g3a5a196f3d4_1_0"/>
            <p:cNvSpPr/>
            <p:nvPr/>
          </p:nvSpPr>
          <p:spPr>
            <a:xfrm>
              <a:off x="6445100" y="27131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3302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Inter"/>
                <a:buChar char="●"/>
              </a:pPr>
              <a:r>
                <a:rPr b="1"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Desarrollar una aplicación móvil multiplataforma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que permita escanear etiquetas nutricionales mediante cámara o ingreso manual.</a:t>
              </a:r>
              <a:endPara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302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Inter"/>
                <a:buChar char="●"/>
              </a:pPr>
              <a:r>
                <a:rPr b="1"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Implementar un modelo OCR 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para extraer de forma automática y precisa la información nutricional de los productos.</a:t>
              </a:r>
              <a:endPara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302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Inter"/>
                <a:buChar char="●"/>
              </a:pPr>
              <a:r>
                <a:rPr b="1"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Diseñar un sistema de ranking personalizado 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que recomiende al usuario el producto más saludable según sus preferencias.</a:t>
              </a:r>
              <a:endPara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302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Inter"/>
                <a:buChar char="●"/>
              </a:pPr>
              <a:r>
                <a:rPr b="1"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Conectar la app con una base de datos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que almacene productos, escaneos y perfiles de usuario, manteniendo trazabilidad.</a:t>
              </a:r>
              <a:endPara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302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Inter"/>
                <a:buChar char="●"/>
              </a:pPr>
              <a:r>
                <a:rPr b="1"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Ofrecer una interfaz amigable e intuitiva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que 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simplifica</a:t>
              </a:r>
              <a:r>
                <a:rPr lang="en-US" sz="16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la comparación de productos y facilite la toma de decisiones saludables.</a:t>
              </a:r>
              <a:endPara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CCCCCC"/>
                </a:buClr>
                <a:buSzPts val="1750"/>
                <a:buFont typeface="Inter"/>
                <a:buNone/>
              </a:pPr>
              <a:r>
                <a:t/>
              </a:r>
              <a:endParaRPr b="0" i="0" sz="175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17" name="Google Shape;117;g3a5a196f3d4_1_0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18" name="Google Shape;118;g3a5a196f3d4_1_0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19" name="Google Shape;119;g3a5a196f3d4_1_0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0" name="Google Shape;120;g3a5a196f3d4_1_0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0" l="14980" r="0" t="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3a9be8309bf_0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Alcances del proyecto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27" name="Google Shape;127;g3a9be8309bf_0_0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28" name="Google Shape;128;g3a9be8309bf_0_0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g3a9be8309bf_0_0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g3a9be8309bf_0_0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lang="en-US" sz="2158">
                  <a:solidFill>
                    <a:srgbClr val="161613"/>
                  </a:solidFill>
                </a:rPr>
                <a:t>App funcional, API y Base de datos</a:t>
              </a:r>
              <a:endParaRPr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lang="en-US" sz="2158">
                  <a:solidFill>
                    <a:srgbClr val="161613"/>
                  </a:solidFill>
                </a:rPr>
                <a:t>OCR integrado para extraer datos y ranking nutricional por categoría</a:t>
              </a:r>
              <a:endParaRPr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lang="en-US" sz="2158">
                  <a:solidFill>
                    <a:srgbClr val="161613"/>
                  </a:solidFill>
                </a:rPr>
                <a:t>Entregables: APK inicial + manual de usuario y documentación técnica</a:t>
              </a:r>
              <a:endParaRPr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lang="en-US" sz="2158">
                  <a:solidFill>
                    <a:schemeClr val="dk1"/>
                  </a:solidFill>
                </a:rPr>
                <a:t>Versión inicial enfocada en lácteos y aún no publicada en tiendas</a:t>
              </a:r>
              <a:endParaRPr b="1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131" name="Google Shape;131;g3a9be8309bf_0_0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6996" l="84478" r="2228" t="79950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0" l="14980" r="0" t="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3a9be8309bf_0_1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Limitaciones del proyecto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39" name="Google Shape;139;g3a9be8309bf_0_16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40" name="Google Shape;140;g3a9be8309bf_0_1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3a9be8309bf_0_1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98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g3a9be8309bf_0_16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402788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458"/>
                <a:buChar char="●"/>
              </a:pPr>
              <a:r>
                <a:rPr lang="en-US" sz="2458">
                  <a:solidFill>
                    <a:schemeClr val="dk1"/>
                  </a:solidFill>
                </a:rPr>
                <a:t>No es asesoría médica ni reemplaza a un profesional</a:t>
              </a:r>
              <a:endParaRPr sz="2458">
                <a:solidFill>
                  <a:schemeClr val="dk1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58">
                <a:solidFill>
                  <a:schemeClr val="dk1"/>
                </a:solidFill>
              </a:endParaRPr>
            </a:p>
            <a:p>
              <a:pPr indent="-402788" lvl="0" marL="493384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58"/>
                <a:buChar char="●"/>
              </a:pPr>
              <a:r>
                <a:rPr lang="en-US" sz="2458">
                  <a:solidFill>
                    <a:schemeClr val="dk1"/>
                  </a:solidFill>
                </a:rPr>
                <a:t>Precisión dependiente de calidad/formato de la etiqueta (OCR)</a:t>
              </a:r>
              <a:endParaRPr sz="2458">
                <a:solidFill>
                  <a:srgbClr val="161613"/>
                </a:solidFill>
              </a:endParaRPr>
            </a:p>
          </p:txBody>
        </p:sp>
      </p:grpSp>
      <p:pic>
        <p:nvPicPr>
          <p:cNvPr id="143" name="Google Shape;143;g3a9be8309bf_0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6996" l="84478" r="2228" t="79950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8f2a8589d1_0_55"/>
          <p:cNvSpPr/>
          <p:nvPr/>
        </p:nvSpPr>
        <p:spPr>
          <a:xfrm>
            <a:off x="6280200" y="116062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Metodologia </a:t>
            </a:r>
            <a:r>
              <a:rPr b="1" lang="en-US" sz="35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cascada</a:t>
            </a:r>
            <a:endParaRPr b="1" i="0" sz="3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0" name="Google Shape;150;g38f2a8589d1_0_55"/>
          <p:cNvSpPr txBox="1"/>
          <p:nvPr/>
        </p:nvSpPr>
        <p:spPr>
          <a:xfrm>
            <a:off x="6789450" y="2094800"/>
            <a:ext cx="70200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Modelo secuencial y estructurado.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Cada fase se completa antes de pasar a la siguiente.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Ideal para proyectos de corto plazo y con objetivos bien definidos.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Permite un desarrollo ordenado y con bajo margen de error.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51" name="Google Shape;151;g38f2a8589d1_0_55" title="METODOLOGIA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775" y="909689"/>
            <a:ext cx="5765575" cy="64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g38f2a8589d1_0_5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2025-09-02T23:56:43Z</dcterms:created>
</cp:coreProperties>
</file>